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58" r:id="rId6"/>
    <p:sldId id="268" r:id="rId7"/>
    <p:sldId id="259" r:id="rId8"/>
    <p:sldId id="269" r:id="rId9"/>
    <p:sldId id="270" r:id="rId10"/>
    <p:sldId id="260" r:id="rId11"/>
    <p:sldId id="262" r:id="rId12"/>
    <p:sldId id="261" r:id="rId13"/>
    <p:sldId id="263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65000"/>
          </a:schemeClr>
        </a:solidFill>
        <a:ln>
          <a:noFill/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85000"/>
          </a:schemeClr>
        </a:solidFill>
        <a:ln>
          <a:noFill/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5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hyperlink" Target="https://github.com/borninfreedom" TargetMode="External"/><Relationship Id="rId1" Type="http://schemas.openxmlformats.org/officeDocument/2006/relationships/hyperlink" Target="https://blog.csdn.net/bornfree5511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4" Type="http://schemas.openxmlformats.org/officeDocument/2006/relationships/notesSlide" Target="../notesSlides/notesSlide11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4.xml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hyperlink" Target="https://github.com/yenchenlin/DeepLearningFlappyBird" TargetMode="External"/><Relationship Id="rId5" Type="http://schemas.openxmlformats.org/officeDocument/2006/relationships/hyperlink" Target="https://www.youtube.com/watch?v=THhUXIhjkCM" TargetMode="External"/><Relationship Id="rId4" Type="http://schemas.openxmlformats.org/officeDocument/2006/relationships/image" Target="../media/image19.png"/><Relationship Id="rId3" Type="http://schemas.openxmlformats.org/officeDocument/2006/relationships/hyperlink" Target="https://github.com/ehrenbrav/DeepQNetwork" TargetMode="External"/><Relationship Id="rId2" Type="http://schemas.openxmlformats.org/officeDocument/2006/relationships/hyperlink" Target="http://www.ehrenbrav.com/2016/08/teaching-your-computer-to-play-super-mario-bros-a-fork-of-the-google-deepmind-atari-machine-learning-project/" TargetMode="Externa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hyperlink" Target="https://arxiv.org/pdf/1912.09729.pdf" TargetMode="External"/><Relationship Id="rId2" Type="http://schemas.openxmlformats.org/officeDocument/2006/relationships/hyperlink" Target="https://github.com/yanpanlau/DDPG-Keras-Torcs" TargetMode="External"/><Relationship Id="rId1" Type="http://schemas.openxmlformats.org/officeDocument/2006/relationships/hyperlink" Target="https://yanpanlau.github.io/2016/10/11/Torcs-Keras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hyperlink" Target="https://www.youtube.com/watch?v=VMp6pq6_QjI" TargetMode="External"/><Relationship Id="rId4" Type="http://schemas.openxmlformats.org/officeDocument/2006/relationships/image" Target="../media/image23.png"/><Relationship Id="rId3" Type="http://schemas.openxmlformats.org/officeDocument/2006/relationships/hyperlink" Target="https://purgegamers.true.io/g/dota-2-guide/" TargetMode="External"/><Relationship Id="rId2" Type="http://schemas.openxmlformats.org/officeDocument/2006/relationships/hyperlink" Target="https://www.twitch.tv/videos/410533063?t=45m28s" TargetMode="Externa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1.xml"/><Relationship Id="rId6" Type="http://schemas.openxmlformats.org/officeDocument/2006/relationships/hyperlink" Target="https://sites.google.com/view/rss-2019-sawyer-bic/" TargetMode="External"/><Relationship Id="rId5" Type="http://schemas.openxmlformats.org/officeDocument/2006/relationships/hyperlink" Target="https://drive.google.com/file/d/1O0sMhjN_b_IH-FdEvBksUboWSkBUxzVG/view" TargetMode="External"/><Relationship Id="rId4" Type="http://schemas.openxmlformats.org/officeDocument/2006/relationships/image" Target="../media/image25.png"/><Relationship Id="rId3" Type="http://schemas.openxmlformats.org/officeDocument/2006/relationships/hyperlink" Target="https://sites.google.com/view/robottabletennis" TargetMode="External"/><Relationship Id="rId2" Type="http://schemas.openxmlformats.org/officeDocument/2006/relationships/hyperlink" Target="https://www.youtube.com/watch?v=jl3n-miLtc0" TargetMode="Externa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4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0" Type="http://schemas.openxmlformats.org/officeDocument/2006/relationships/notesSlide" Target="../notesSlides/notesSlide21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5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0" Type="http://schemas.openxmlformats.org/officeDocument/2006/relationships/notesSlide" Target="../notesSlides/notesSlide22.xml"/><Relationship Id="rId1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6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0" Type="http://schemas.openxmlformats.org/officeDocument/2006/relationships/notesSlide" Target="../notesSlides/notesSlide23.xml"/><Relationship Id="rId1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hyperlink" Target="https://pathak22.github.io/zeroshot-imitation/" TargetMode="External"/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H0igiP6Hg1k" TargetMode="Externa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hyperlink" Target="https://junyanz.github.io/CycleGAN/" TargetMode="External"/><Relationship Id="rId1" Type="http://schemas.openxmlformats.org/officeDocument/2006/relationships/hyperlink" Target="https://bair.berkeley.edu/blog/2019/12/13/humans-cyclega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4.xml"/><Relationship Id="rId6" Type="http://schemas.openxmlformats.org/officeDocument/2006/relationships/hyperlink" Target="https://www.youtube.com/watch?v=uNv7XBngmLY" TargetMode="External"/><Relationship Id="rId5" Type="http://schemas.openxmlformats.org/officeDocument/2006/relationships/hyperlink" Target="https://www.youtube.com/watch?v=p5U4NgVGAwg" TargetMode="External"/><Relationship Id="rId4" Type="http://schemas.openxmlformats.org/officeDocument/2006/relationships/hyperlink" Target="https://www.youtube.com/watch?v=OGGjXG562WU" TargetMode="External"/><Relationship Id="rId3" Type="http://schemas.openxmlformats.org/officeDocument/2006/relationships/hyperlink" Target="http://nvidia-research-mingyuliu.com/gaugan/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hyperlink" Target="https://www.youtube.com/watch?v=HnWIHWFbuUQ&amp;feature=youtu.be" TargetMode="External"/><Relationship Id="rId2" Type="http://schemas.openxmlformats.org/officeDocument/2006/relationships/hyperlink" Target="https://poloclub.github.io/cnn-explainer/#article-convolution" TargetMode="Externa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hyperlink" Target="http://playground.tensorflow.org/#activation=tanh&amp;batchSize=10&amp;dataset=spiral&amp;regDataset=reg-plane&amp;learningRate=0.001&amp;regularizationRate=0&amp;noise=10&amp;networkShape=8,8,8,8,8,8&amp;seed=0.59761&amp;showTestData=true&amp;discretize=true&amp;percTrainData=70&amp;x=true&amp;y=true&amp;xTime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6.png"/><Relationship Id="rId1" Type="http://schemas.openxmlformats.org/officeDocument/2006/relationships/hyperlink" Target="https://poloclub.github.io/ganlab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680210" y="1790065"/>
            <a:ext cx="8849360" cy="1532890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01240" y="1887855"/>
            <a:ext cx="76066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	 Imitation Learning 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Deep Reinforcement Learning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Theme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64000" y="5224145"/>
            <a:ext cx="432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Blog: </a:t>
            </a:r>
            <a:r>
              <a:rPr lang="en-US" altLang="zh-CN">
                <a:hlinkClick r:id="rId1" tooltip="" action="ppaction://hlinkfile"/>
              </a:rPr>
              <a:t>https://blog.csdn.net/bornfree5511</a:t>
            </a:r>
            <a:endParaRPr lang="en-US" altLang="zh-CN"/>
          </a:p>
          <a:p>
            <a:pPr algn="l"/>
            <a:r>
              <a:rPr lang="en-US" altLang="zh-CN"/>
              <a:t>Github: </a:t>
            </a:r>
            <a:r>
              <a:rPr lang="en-US" altLang="zh-CN">
                <a:hlinkClick r:id="rId2" tooltip="" action="ppaction://hlinkfile"/>
              </a:rPr>
              <a:t>https://github.com/borninfreedom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1210310" y="1762125"/>
            <a:ext cx="9769475" cy="584200"/>
          </a:xfrm>
          <a:prstGeom prst="round2Same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10800000">
            <a:off x="1209675" y="2346325"/>
            <a:ext cx="9770110" cy="1781810"/>
          </a:xfrm>
          <a:prstGeom prst="round2SameRect">
            <a:avLst>
              <a:gd name="adj1" fmla="val 46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9675" y="1793240"/>
            <a:ext cx="1821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Definition</a:t>
            </a:r>
            <a:endParaRPr lang="en-US" altLang="zh-CN" sz="2800" b="1"/>
          </a:p>
        </p:txBody>
      </p:sp>
      <p:sp>
        <p:nvSpPr>
          <p:cNvPr id="21" name="文本框 20"/>
          <p:cNvSpPr txBox="1"/>
          <p:nvPr/>
        </p:nvSpPr>
        <p:spPr>
          <a:xfrm>
            <a:off x="3164840" y="2546350"/>
            <a:ext cx="61201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 state St is Markov if and only if </a:t>
            </a:r>
            <a:endParaRPr lang="en-US" altLang="zh-CN" sz="2800"/>
          </a:p>
          <a:p>
            <a:endParaRPr lang="en-US" altLang="zh-CN" sz="2800"/>
          </a:p>
        </p:txBody>
      </p:sp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04920" y="3251200"/>
          <a:ext cx="459994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00200" imgH="203200" progId="Equation.KSEE3">
                  <p:embed/>
                </p:oleObj>
              </mc:Choice>
              <mc:Fallback>
                <p:oleObj name="" r:id="rId1" imgW="16002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4920" y="3251200"/>
                        <a:ext cx="459994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8890" y="594995"/>
            <a:ext cx="12191365" cy="2933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3250" y="567690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Markov Property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58440" y="4465320"/>
            <a:ext cx="77025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⭕ </a:t>
            </a:r>
            <a:r>
              <a:rPr lang="zh-CN" altLang="en-US"/>
              <a:t>The state captures all relevant information from the history</a:t>
            </a:r>
            <a:endParaRPr lang="zh-CN" altLang="en-US"/>
          </a:p>
          <a:p>
            <a:r>
              <a:rPr lang="zh-CN" altLang="en-US"/>
              <a:t>⭕ </a:t>
            </a:r>
            <a:r>
              <a:rPr lang="zh-CN" altLang="en-US"/>
              <a:t>Once the state is known, the history may be thrown away</a:t>
            </a:r>
            <a:endParaRPr lang="zh-CN" altLang="en-US"/>
          </a:p>
          <a:p>
            <a:r>
              <a:rPr lang="zh-CN" altLang="en-US"/>
              <a:t>⭕ i.e. The state is a su</a:t>
            </a:r>
            <a:r>
              <a:rPr lang="en-US" altLang="zh-CN"/>
              <a:t>ffi</a:t>
            </a:r>
            <a:r>
              <a:rPr lang="zh-CN" altLang="en-US"/>
              <a:t>cient statistic of the future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90" y="594995"/>
            <a:ext cx="12191365" cy="2933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3250" y="567690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1210310" y="1762125"/>
            <a:ext cx="9769475" cy="584200"/>
          </a:xfrm>
          <a:prstGeom prst="round2Same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10800000">
            <a:off x="1209675" y="2346325"/>
            <a:ext cx="9770110" cy="4180840"/>
          </a:xfrm>
          <a:prstGeom prst="round2SameRect">
            <a:avLst>
              <a:gd name="adj1" fmla="val 46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9675" y="1793240"/>
            <a:ext cx="1821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Definition</a:t>
            </a:r>
            <a:endParaRPr lang="en-US" altLang="zh-CN" sz="2800" b="1"/>
          </a:p>
        </p:txBody>
      </p:sp>
      <p:sp>
        <p:nvSpPr>
          <p:cNvPr id="21" name="文本框 20"/>
          <p:cNvSpPr txBox="1"/>
          <p:nvPr/>
        </p:nvSpPr>
        <p:spPr>
          <a:xfrm>
            <a:off x="1600835" y="2510790"/>
            <a:ext cx="90347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 Markov Decision Process is a tuple  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S is a finite set of states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A is a finite set of actions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P is a state transition probability matrix,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	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R is a reward function, 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      </a:t>
            </a:r>
            <a:r>
              <a:rPr lang="en-US" altLang="zh-CN" sz="2800"/>
              <a:t>is a discount factor </a:t>
            </a:r>
            <a:r>
              <a:rPr lang="zh-CN" altLang="en-US" sz="2800"/>
              <a:t> </a:t>
            </a:r>
            <a:endParaRPr lang="zh-CN" altLang="en-US" sz="280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21270" y="2459355"/>
          <a:ext cx="2510790" cy="60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787400" imgH="190500" progId="Equation.KSEE3">
                  <p:embed/>
                </p:oleObj>
              </mc:Choice>
              <mc:Fallback>
                <p:oleObj name="" r:id="rId1" imgW="787400" imgH="190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1270" y="2459355"/>
                        <a:ext cx="2510790" cy="60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1660" y="4325620"/>
          <a:ext cx="4499610" cy="570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1701800" imgH="215900" progId="Equation.KSEE3">
                  <p:embed/>
                </p:oleObj>
              </mc:Choice>
              <mc:Fallback>
                <p:oleObj name="" r:id="rId3" imgW="17018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1660" y="4325620"/>
                        <a:ext cx="4499610" cy="570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47180" y="5095875"/>
          <a:ext cx="403733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498600" imgH="215900" progId="Equation.KSEE3">
                  <p:embed/>
                </p:oleObj>
              </mc:Choice>
              <mc:Fallback>
                <p:oleObj name="" r:id="rId5" imgW="1498600" imgH="2159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7180" y="5095875"/>
                        <a:ext cx="4037330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1660" y="5561330"/>
          <a:ext cx="42354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127000" imgH="165100" progId="Equation.KSEE3">
                  <p:embed/>
                </p:oleObj>
              </mc:Choice>
              <mc:Fallback>
                <p:oleObj name="" r:id="rId7" imgW="127000" imgH="1651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1660" y="5561330"/>
                        <a:ext cx="423545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08140" y="5530215"/>
          <a:ext cx="129286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9" imgW="482600" imgH="190500" progId="Equation.KSEE3">
                  <p:embed/>
                </p:oleObj>
              </mc:Choice>
              <mc:Fallback>
                <p:oleObj name="" r:id="rId9" imgW="482600" imgH="1905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08140" y="5530215"/>
                        <a:ext cx="1292860" cy="510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1094740"/>
            <a:ext cx="5267325" cy="547687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125220" y="22625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29360" y="2312035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Value function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1125220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25220" y="3084830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Bellman Equation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1125220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125220" y="3035300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Bellman Equation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9142095" y="22625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33840" y="2320290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Policy</a:t>
            </a:r>
            <a:endParaRPr lang="en-US" altLang="zh-CN"/>
          </a:p>
        </p:txBody>
      </p:sp>
      <p:sp>
        <p:nvSpPr>
          <p:cNvPr id="31" name="圆角矩形 30"/>
          <p:cNvSpPr/>
          <p:nvPr/>
        </p:nvSpPr>
        <p:spPr>
          <a:xfrm>
            <a:off x="9142095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803640" y="3032125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Policy Gradient</a:t>
            </a:r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9150350" y="37230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738235" y="3833495"/>
            <a:ext cx="296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    Exploration &amp; Exploitation</a:t>
            </a:r>
            <a:endParaRPr lang="en-US" altLang="zh-CN" sz="1200"/>
          </a:p>
        </p:txBody>
      </p:sp>
      <p:sp>
        <p:nvSpPr>
          <p:cNvPr id="35" name="圆角矩形 34"/>
          <p:cNvSpPr/>
          <p:nvPr/>
        </p:nvSpPr>
        <p:spPr>
          <a:xfrm>
            <a:off x="1125220" y="37230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23595" y="380746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Dynamic programming</a:t>
            </a:r>
            <a:endParaRPr lang="en-US" altLang="zh-CN" sz="1400"/>
          </a:p>
        </p:txBody>
      </p:sp>
      <p:sp>
        <p:nvSpPr>
          <p:cNvPr id="37" name="圆角矩形 36"/>
          <p:cNvSpPr/>
          <p:nvPr/>
        </p:nvSpPr>
        <p:spPr>
          <a:xfrm>
            <a:off x="1125220" y="443166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55320" y="4534535"/>
            <a:ext cx="2357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   Monte-Carlo Learning</a:t>
            </a:r>
            <a:endParaRPr lang="en-US" altLang="zh-CN" sz="1400"/>
          </a:p>
        </p:txBody>
      </p:sp>
      <p:sp>
        <p:nvSpPr>
          <p:cNvPr id="39" name="圆角矩形 38"/>
          <p:cNvSpPr/>
          <p:nvPr/>
        </p:nvSpPr>
        <p:spPr>
          <a:xfrm>
            <a:off x="9158605" y="443166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705215" y="4532630"/>
            <a:ext cx="2654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    Temporal-Difference Learning</a:t>
            </a:r>
            <a:endParaRPr lang="en-US" altLang="zh-CN" sz="12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DQN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1380490"/>
            <a:ext cx="5834380" cy="4521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6228080" y="924560"/>
            <a:ext cx="0" cy="5621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流程图: 准备 13"/>
          <p:cNvSpPr/>
          <p:nvPr/>
        </p:nvSpPr>
        <p:spPr>
          <a:xfrm>
            <a:off x="6314440" y="3213100"/>
            <a:ext cx="1132840" cy="432435"/>
          </a:xfrm>
          <a:prstGeom prst="flowChartPreparat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7447280" y="3429635"/>
            <a:ext cx="42354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过程 21"/>
          <p:cNvSpPr/>
          <p:nvPr/>
        </p:nvSpPr>
        <p:spPr>
          <a:xfrm>
            <a:off x="7870825" y="3017520"/>
            <a:ext cx="1539240" cy="890905"/>
          </a:xfrm>
          <a:prstGeom prst="flowChartProcess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 flipV="1">
            <a:off x="9410065" y="2654300"/>
            <a:ext cx="57975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9436100" y="3441700"/>
            <a:ext cx="579755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9410065" y="3463290"/>
            <a:ext cx="588645" cy="730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终止 27"/>
          <p:cNvSpPr/>
          <p:nvPr/>
        </p:nvSpPr>
        <p:spPr>
          <a:xfrm>
            <a:off x="10102215" y="2360295"/>
            <a:ext cx="1383665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终止 28"/>
          <p:cNvSpPr/>
          <p:nvPr/>
        </p:nvSpPr>
        <p:spPr>
          <a:xfrm>
            <a:off x="10102215" y="3188335"/>
            <a:ext cx="1383030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终止 29"/>
          <p:cNvSpPr/>
          <p:nvPr/>
        </p:nvSpPr>
        <p:spPr>
          <a:xfrm>
            <a:off x="10102215" y="3971925"/>
            <a:ext cx="1383665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39230" y="3228975"/>
            <a:ext cx="125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29905" y="3269615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Network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10165715" y="240093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1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10165715" y="322897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2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10165715" y="401256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3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DQN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530" y="627380"/>
            <a:ext cx="7012940" cy="411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30" y="4737735"/>
            <a:ext cx="7012940" cy="2042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105535"/>
            <a:ext cx="4683125" cy="40798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65275" y="5511165"/>
            <a:ext cx="286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>
                <a:hlinkClick r:id="rId2"/>
              </a:rPr>
              <a:t>Play Super Mario Bros</a:t>
            </a:r>
            <a:endParaRPr lang="en-US" altLang="zh-CN">
              <a:hlinkClick r:id="rId2"/>
            </a:endParaRPr>
          </a:p>
          <a:p>
            <a:r>
              <a:rPr lang="en-US" altLang="zh-CN"/>
              <a:t>          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en-US" altLang="zh-CN">
                <a:hlinkClick r:id="rId3" action="ppaction://hlinkfile"/>
              </a:rPr>
              <a:t> Github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45" y="855345"/>
            <a:ext cx="2860675" cy="47174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76310" y="5839460"/>
            <a:ext cx="133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5" action="ppaction://hlinkfile"/>
              </a:rPr>
              <a:t>Flappy Bird</a:t>
            </a:r>
            <a:endParaRPr lang="zh-CN" altLang="en-US"/>
          </a:p>
          <a:p>
            <a:pPr algn="l"/>
            <a:r>
              <a:rPr lang="en-US" altLang="zh-CN"/>
              <a:t>    </a:t>
            </a:r>
            <a:r>
              <a:rPr lang="en-US" altLang="zh-CN">
                <a:hlinkClick r:id="rId6" action="ppaction://hlinkfile"/>
              </a:rPr>
              <a:t>Github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65275" y="5511165"/>
            <a:ext cx="286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</a:t>
            </a:r>
            <a:r>
              <a:rPr lang="en-US" altLang="zh-CN">
                <a:hlinkClick r:id="rId1" action="ppaction://hlinkfile"/>
              </a:rPr>
              <a:t>TORCS</a:t>
            </a:r>
            <a:endParaRPr lang="en-US" altLang="zh-CN"/>
          </a:p>
          <a:p>
            <a:r>
              <a:rPr lang="en-US" altLang="zh-CN"/>
              <a:t>          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en-US" altLang="zh-CN">
                <a:hlinkClick r:id="rId2" action="ppaction://hlinkfile"/>
              </a:rPr>
              <a:t> Github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384540" y="5307330"/>
            <a:ext cx="164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3" action="ppaction://hlinkfile"/>
              </a:rPr>
              <a:t>MOBA Games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" y="1083310"/>
            <a:ext cx="5205095" cy="4224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30" y="1346200"/>
            <a:ext cx="5303520" cy="3361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618615"/>
            <a:ext cx="5217160" cy="3117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51100" y="5214620"/>
            <a:ext cx="1211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 </a:t>
            </a:r>
            <a:r>
              <a:rPr lang="en-US" altLang="zh-CN">
                <a:hlinkClick r:id="rId2" action="ppaction://hlinkfile"/>
              </a:rPr>
              <a:t>Dota2</a:t>
            </a:r>
            <a:endParaRPr lang="en-US" altLang="zh-CN">
              <a:hlinkClick r:id="rId2" action="ppaction://hlinkfile"/>
            </a:endParaRPr>
          </a:p>
          <a:p>
            <a:pPr algn="l"/>
            <a:r>
              <a:rPr lang="en-US" altLang="zh-CN">
                <a:hlinkClick r:id="rId3" action="ppaction://hlinkfile"/>
              </a:rPr>
              <a:t>How to do</a:t>
            </a:r>
            <a:endParaRPr lang="en-US" altLang="zh-CN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70" y="1618615"/>
            <a:ext cx="5540375" cy="311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1685" y="521462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</a:t>
            </a:r>
            <a:r>
              <a:rPr lang="en-US" altLang="zh-CN">
                <a:hlinkClick r:id="rId5" action="ppaction://hlinkfile"/>
              </a:rPr>
              <a:t>packing</a:t>
            </a:r>
            <a:endParaRPr lang="en-US" altLang="zh-CN">
              <a:hlinkClick r:id="rId2" action="ppaction://hlinkfile"/>
            </a:endParaRPr>
          </a:p>
          <a:p>
            <a:pPr algn="l"/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417955"/>
            <a:ext cx="5430520" cy="305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5815" y="4877435"/>
            <a:ext cx="140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2" action="ppaction://hlinkfile"/>
              </a:rPr>
              <a:t>Table tennis</a:t>
            </a:r>
            <a:endParaRPr lang="en-US" altLang="zh-CN">
              <a:hlinkClick r:id="rId2" action="ppaction://hlinkfile"/>
            </a:endParaRPr>
          </a:p>
          <a:p>
            <a:r>
              <a:rPr lang="en-US" altLang="zh-CN"/>
              <a:t> </a:t>
            </a:r>
            <a:r>
              <a:rPr lang="en-US" altLang="zh-CN">
                <a:hlinkClick r:id="rId3" action="ppaction://hlinkfile"/>
              </a:rPr>
              <a:t>How to do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436370"/>
            <a:ext cx="5385435" cy="3033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54695" y="4827905"/>
            <a:ext cx="142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5" action="ppaction://hlinkfile"/>
              </a:rPr>
              <a:t>Ball in a cup</a:t>
            </a:r>
            <a:endParaRPr lang="en-US" altLang="zh-CN">
              <a:hlinkClick r:id="rId2" action="ppaction://hlinkfile"/>
            </a:endParaRPr>
          </a:p>
          <a:p>
            <a:r>
              <a:rPr lang="en-US" altLang="zh-CN"/>
              <a:t> </a:t>
            </a:r>
            <a:r>
              <a:rPr lang="en-US" altLang="zh-CN">
                <a:hlinkClick r:id="rId6" action="ppaction://hlinkfile"/>
              </a:rPr>
              <a:t>How to do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Introduction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1900" y="2185670"/>
            <a:ext cx="7187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 IL instead of trying to learn from the sparse rewards or manually specifying a reward function, an expert (typically a human) provides us with a set of demonstrations. The agent then tries to learn the optimal policy by following, imitating the exper</a:t>
            </a:r>
            <a:r>
              <a:rPr lang="en-US" altLang="zh-CN"/>
              <a:t>t's</a:t>
            </a:r>
            <a:r>
              <a:rPr lang="zh-CN" altLang="en-US"/>
              <a:t> decisions.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10485" y="2463800"/>
            <a:ext cx="69888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Some interesting things in machine learning</a:t>
            </a:r>
            <a:endParaRPr lang="en-US" altLang="zh-CN" sz="2400" b="1"/>
          </a:p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A brief overview of </a:t>
            </a:r>
            <a:r>
              <a:rPr lang="en-US" altLang="zh-CN" sz="2400" b="1">
                <a:sym typeface="+mn-ea"/>
              </a:rPr>
              <a:t>Deep RL</a:t>
            </a:r>
            <a:endParaRPr lang="en-US" altLang="zh-CN" sz="2400" b="1"/>
          </a:p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A brief overview of Imitation Learning</a:t>
            </a:r>
            <a:endParaRPr lang="en-US" altLang="zh-CN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Main content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49215" y="2177415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60035" y="2371725"/>
            <a:ext cx="573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learning the expert</a:t>
            </a:r>
            <a:r>
              <a:rPr lang="en-US" altLang="zh-CN"/>
              <a:t>'</a:t>
            </a:r>
            <a:r>
              <a:rPr lang="zh-CN" altLang="en-US"/>
              <a:t>s policy using supervised learning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149215" y="3343910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60035" y="339979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learning the expert</a:t>
            </a:r>
            <a:r>
              <a:rPr lang="en-US" altLang="zh-CN"/>
              <a:t>'</a:t>
            </a:r>
            <a:r>
              <a:rPr lang="zh-CN" altLang="en-US"/>
              <a:t>s policy using supervised learning</a:t>
            </a:r>
            <a:r>
              <a:rPr lang="en-US" altLang="zh-CN"/>
              <a:t>, and quering the expert to evaluate the roll-out trajectory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5149850" y="4494530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60670" y="4411980"/>
            <a:ext cx="6324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learn</a:t>
            </a:r>
            <a:r>
              <a:rPr lang="en-US"/>
              <a:t>ing</a:t>
            </a:r>
            <a:r>
              <a:t> the reward function of the environment based on the expert’s demonstrations, and then find the optimal policy using reinforcement learning</a:t>
            </a: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495" y="1927860"/>
            <a:ext cx="6072505" cy="11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495" y="3098165"/>
            <a:ext cx="6071870" cy="29527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75" y="838835"/>
            <a:ext cx="4501515" cy="3625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80" y="3014345"/>
            <a:ext cx="5161915" cy="3204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550" y="1275715"/>
            <a:ext cx="6038215" cy="2129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550" y="3557905"/>
            <a:ext cx="6066790" cy="22999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200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Applications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1126490"/>
            <a:ext cx="5051425" cy="368109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7250" y="5149215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2" action="ppaction://hlinkfile"/>
              </a:rPr>
              <a:t>1989  ALVINN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65" y="1312545"/>
            <a:ext cx="5561330" cy="30645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35290" y="4673600"/>
            <a:ext cx="203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4" action="ppaction://hlinkfile"/>
              </a:rPr>
              <a:t>zero shot imitation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200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Applications</a:t>
            </a:r>
            <a:endParaRPr lang="en-US" altLang="zh-CN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24660" y="488124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1" action="ppaction://hlinkfile"/>
              </a:rPr>
              <a:t>Imitation via CycleGAN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500745" y="488124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2" action="ppaction://hlinkfile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" y="1529080"/>
            <a:ext cx="4937125" cy="292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40" y="1529080"/>
            <a:ext cx="5520055" cy="2924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680210" y="1790065"/>
            <a:ext cx="8849360" cy="1532890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38675" y="1957070"/>
            <a:ext cx="29324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THAT'S ALL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THANK YOU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END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714375"/>
            <a:ext cx="8800465" cy="4931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736600"/>
            <a:ext cx="8782685" cy="4909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9520" y="5645785"/>
            <a:ext cx="5434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</a:t>
            </a:r>
            <a:r>
              <a:rPr lang="en-US" altLang="zh-CN">
                <a:hlinkClick r:id="rId3"/>
              </a:rPr>
              <a:t>GauGAN</a:t>
            </a:r>
            <a:endParaRPr lang="en-US" altLang="zh-CN"/>
          </a:p>
          <a:p>
            <a:pPr algn="l"/>
            <a:r>
              <a:rPr lang="en-US" altLang="zh-CN">
                <a:hlinkClick r:id="rId4" action="ppaction://hlinkfile"/>
              </a:rPr>
              <a:t>https://www.youtube.com/watch?v=OGGjXG562WU</a:t>
            </a:r>
            <a:endParaRPr lang="en-US" altLang="zh-CN"/>
          </a:p>
          <a:p>
            <a:pPr algn="l"/>
            <a:r>
              <a:rPr lang="en-US" altLang="zh-CN">
                <a:hlinkClick r:id="rId5" action="ppaction://hlinkfile"/>
              </a:rPr>
              <a:t>https://www.youtube.com/watch?v=p5U4NgVGAwg</a:t>
            </a:r>
            <a:endParaRPr lang="en-US" altLang="zh-CN"/>
          </a:p>
          <a:p>
            <a:pPr algn="l"/>
            <a:r>
              <a:rPr lang="en-US" altLang="zh-CN">
                <a:hlinkClick r:id="rId6" action="ppaction://hlinkfile"/>
              </a:rPr>
              <a:t>https://www.youtube.com/watch?v=uNv7XBngmLY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GauGAN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240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070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032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GauGAN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bandicam 2020-05-07 12-15-27-89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305" y="711200"/>
            <a:ext cx="11198225" cy="6041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CNN Explainer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757555"/>
            <a:ext cx="10522585" cy="5135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1115" y="6029325"/>
            <a:ext cx="732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   	 </a:t>
            </a:r>
            <a:r>
              <a:rPr lang="en-US" altLang="zh-CN">
                <a:hlinkClick r:id="rId2" action="ppaction://hlinkfile"/>
              </a:rPr>
              <a:t>CNN Explainer</a:t>
            </a:r>
            <a:endParaRPr lang="en-US" altLang="zh-CN"/>
          </a:p>
          <a:p>
            <a:pPr algn="l"/>
            <a:r>
              <a:rPr lang="en-US" altLang="zh-CN">
                <a:hlinkClick r:id="rId3" action="ppaction://hlinkfile"/>
              </a:rPr>
              <a:t>https://www.youtube.com/watch?v=HnWIHWFbuUQ&amp;feature=youtu.be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Tensorflow playground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1690" y="5914390"/>
            <a:ext cx="527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   	 </a:t>
            </a:r>
            <a:r>
              <a:rPr lang="en-US" altLang="zh-CN">
                <a:solidFill>
                  <a:schemeClr val="tx1"/>
                </a:solidFill>
                <a:sym typeface="+mn-ea"/>
                <a:hlinkClick r:id="rId1"/>
              </a:rPr>
              <a:t>Tensorflow playground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63905"/>
            <a:ext cx="9901555" cy="4832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GAN Lab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5465" y="598106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1" action="ppaction://hlinkfile"/>
              </a:rPr>
              <a:t>GAN Lab</a:t>
            </a:r>
            <a:r>
              <a:rPr lang="en-US" altLang="zh-CN"/>
              <a:t>		  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" y="844550"/>
            <a:ext cx="10256520" cy="5005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Branchs of Machine Learning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655" y="869315"/>
            <a:ext cx="5537835" cy="5408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Introduction to RL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999490"/>
            <a:ext cx="5267325" cy="54768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85000" y="2214880"/>
            <a:ext cx="481203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⭕ </a:t>
            </a:r>
            <a:r>
              <a:rPr lang="en-US" altLang="zh-CN" sz="2400"/>
              <a:t>At each step </a:t>
            </a:r>
            <a:r>
              <a:rPr lang="en-US" altLang="zh-CN" sz="2400" i="1"/>
              <a:t>t</a:t>
            </a:r>
            <a:r>
              <a:rPr lang="en-US" altLang="zh-CN" sz="2400"/>
              <a:t> the agent:</a:t>
            </a:r>
            <a:endParaRPr lang="en-US" altLang="zh-CN" sz="2400"/>
          </a:p>
          <a:p>
            <a:r>
              <a:rPr lang="en-US" altLang="zh-CN" sz="2400"/>
              <a:t>	· Executes action </a:t>
            </a:r>
            <a:r>
              <a:rPr lang="en-US" altLang="zh-CN" sz="2400" i="1"/>
              <a:t>A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Receives observation </a:t>
            </a:r>
            <a:r>
              <a:rPr lang="en-US" altLang="zh-CN" sz="2400" i="1"/>
              <a:t>O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Receives scalar reward </a:t>
            </a:r>
            <a:r>
              <a:rPr lang="en-US" altLang="zh-CN" sz="2400" i="1"/>
              <a:t>R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zh-CN" altLang="en-US" sz="2400"/>
              <a:t>⭕ </a:t>
            </a:r>
            <a:r>
              <a:rPr lang="en-US" altLang="zh-CN" sz="2400"/>
              <a:t>The environment:</a:t>
            </a:r>
            <a:endParaRPr lang="en-US" altLang="zh-CN" sz="2400"/>
          </a:p>
          <a:p>
            <a:r>
              <a:rPr lang="en-US" altLang="zh-CN" sz="2400"/>
              <a:t>	· Recerves action </a:t>
            </a:r>
            <a:r>
              <a:rPr lang="en-US" altLang="zh-CN" sz="2400" i="1"/>
              <a:t>A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Emits observation </a:t>
            </a:r>
            <a:r>
              <a:rPr lang="en-US" altLang="zh-CN" sz="2400" i="1"/>
              <a:t>O</a:t>
            </a:r>
            <a:r>
              <a:rPr lang="en-US" altLang="zh-CN" sz="2400" i="1" baseline="-25000"/>
              <a:t>t+1</a:t>
            </a:r>
            <a:endParaRPr lang="en-US" altLang="zh-CN" sz="2400"/>
          </a:p>
          <a:p>
            <a:r>
              <a:rPr lang="en-US" altLang="zh-CN" sz="2400"/>
              <a:t>	· Emits scalar reward </a:t>
            </a:r>
            <a:r>
              <a:rPr lang="en-US" altLang="zh-CN" sz="2400" i="1"/>
              <a:t>R</a:t>
            </a:r>
            <a:r>
              <a:rPr lang="en-US" altLang="zh-CN" sz="2400" i="1" baseline="-25000"/>
              <a:t>t+1</a:t>
            </a:r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5" name="下箭头标注 4"/>
          <p:cNvSpPr/>
          <p:nvPr/>
        </p:nvSpPr>
        <p:spPr>
          <a:xfrm>
            <a:off x="7230745" y="4773930"/>
            <a:ext cx="4566285" cy="431165"/>
          </a:xfrm>
          <a:prstGeom prst="downArrowCallout">
            <a:avLst>
              <a:gd name="adj1" fmla="val 24889"/>
              <a:gd name="adj2" fmla="val 16863"/>
              <a:gd name="adj3" fmla="val 25000"/>
              <a:gd name="adj4" fmla="val 26804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46645" y="5343525"/>
            <a:ext cx="4272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/>
              <a:t>MDP</a:t>
            </a:r>
            <a:r>
              <a:rPr lang="en-US" altLang="zh-CN" sz="2000" b="1"/>
              <a:t>(Markov Decision Processes)</a:t>
            </a:r>
            <a:endParaRPr lang="en-US" altLang="zh-CN" sz="20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08 0.000556 L 0.000000 -0.144259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 bldLvl="0" animBg="1"/>
      <p:bldP spid="5" grpId="1" animBg="1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587*452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8850210284_1_1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3388</Words>
  <Application>WPS 演示</Application>
  <PresentationFormat>宽屏</PresentationFormat>
  <Paragraphs>246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Monaco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BORN IN FREEDOM</cp:lastModifiedBy>
  <cp:revision>34</cp:revision>
  <dcterms:created xsi:type="dcterms:W3CDTF">2019-06-19T02:08:00Z</dcterms:created>
  <dcterms:modified xsi:type="dcterms:W3CDTF">2020-05-09T13:30:51Z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